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81" r:id="rId6"/>
    <p:sldId id="284" r:id="rId7"/>
    <p:sldId id="283" r:id="rId8"/>
    <p:sldId id="285" r:id="rId9"/>
    <p:sldId id="286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3F7332-CA38-48B9-8342-DC8F7CBD2D2A}" v="115" dt="2020-06-07T14:03:24.1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8" d="100"/>
          <a:sy n="68" d="100"/>
        </p:scale>
        <p:origin x="81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C36E47-D5CB-49C1-B0B6-576444ED0C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D46B46D-2F9C-49FD-84F6-51115B2BE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CFC481-8A77-4A7C-A13D-46915EE37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91A7-2655-4EF6-803C-058AC8180ABB}" type="datetimeFigureOut">
              <a:rPr lang="es-ES" smtClean="0"/>
              <a:t>07/06/2020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68BB2D-F6A0-4D87-8631-7E2D7C2D8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7FCEAB-556D-4A88-A677-E19C36ABC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8B9E-B70D-4303-AFFC-4A064302B3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2686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C4253B-CB12-4FD7-BA10-2BEA485BF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7650446-6B9E-4115-ABBE-EBB85EB1BE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B81BA5-FD1B-4D0E-9505-78A5C8AD0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91A7-2655-4EF6-803C-058AC8180ABB}" type="datetimeFigureOut">
              <a:rPr lang="es-ES" smtClean="0"/>
              <a:t>07/06/2020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4F4942-9EFF-4426-B5C0-00D74679B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9D59DC-5620-4D39-8C3F-4539E84F7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8B9E-B70D-4303-AFFC-4A064302B3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945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4BA393B-EF8F-4A9C-BFF5-E60E0255D4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979E5E5-26F2-4037-AD0B-E15DB82933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C890E0-1A9B-4715-BF06-4EAE4D1D6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91A7-2655-4EF6-803C-058AC8180ABB}" type="datetimeFigureOut">
              <a:rPr lang="es-ES" smtClean="0"/>
              <a:t>07/06/2020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D55A9D-C451-47F3-81C7-3454C13B9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3C1D44-DBF1-427A-84AC-F5FF107AF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8B9E-B70D-4303-AFFC-4A064302B3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626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F2D191-688C-44B0-84A4-3611CEED4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C0B8ED-D8AA-4DB1-9D4C-5312B3149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D85FCE-7DF2-4C83-8F21-C2DE41883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91A7-2655-4EF6-803C-058AC8180ABB}" type="datetimeFigureOut">
              <a:rPr lang="es-ES" smtClean="0"/>
              <a:t>07/06/2020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163963-B702-4672-A815-156D0EAA3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A31D44-0259-46E0-8068-7029DC3E4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8B9E-B70D-4303-AFFC-4A064302B3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6815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A9CE92-75FE-4E1C-9F7F-64459F101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478CFF-6AB7-4949-B56E-277DA3C17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62B509-2CF7-43CD-BD41-B1512E98F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91A7-2655-4EF6-803C-058AC8180ABB}" type="datetimeFigureOut">
              <a:rPr lang="es-ES" smtClean="0"/>
              <a:t>07/06/2020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1491B8-5BFA-455B-BEF7-7AC31BCE3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8FD820-C2DA-45B9-AC08-C09640F3B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8B9E-B70D-4303-AFFC-4A064302B3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0536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058EC7-5BC1-4DE4-BA7A-493133F13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BCC61F-41AC-4D6E-B47C-55FED72881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D6CD00B-464A-4F81-8E98-DF55614B4D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C319BD1-9473-4181-A179-6FC40C9CA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91A7-2655-4EF6-803C-058AC8180ABB}" type="datetimeFigureOut">
              <a:rPr lang="es-ES" smtClean="0"/>
              <a:t>07/06/2020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B1127C-E851-43B8-8A01-0A207991C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32AB49-D61A-4749-8409-DC7ACCF26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8B9E-B70D-4303-AFFC-4A064302B3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9116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64DDE7-8015-45FD-9645-465305CDE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C206F91-B73E-4E9B-ACD4-747AE2EFC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4933B46-C085-439C-9F76-6059DB8D2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11C3200-C650-4474-895B-8F95E1993C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BCFD78B-9C5D-4292-BF78-EA2B7FA2E0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28AB740-8131-4854-9718-41F774C6A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91A7-2655-4EF6-803C-058AC8180ABB}" type="datetimeFigureOut">
              <a:rPr lang="es-ES" smtClean="0"/>
              <a:t>07/06/2020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EA26823-D613-46FA-92BD-D4992C8D7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B8248F6-D33C-44BB-8456-3F685C608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8B9E-B70D-4303-AFFC-4A064302B3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690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CC549C-20AC-40E7-8538-E1B515417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CAF298B-62AF-400D-B30F-9DC6582B0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91A7-2655-4EF6-803C-058AC8180ABB}" type="datetimeFigureOut">
              <a:rPr lang="es-ES" smtClean="0"/>
              <a:t>07/06/2020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CDE46-9855-4B34-9BDA-2D690C678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1B74D3-B6DA-4790-B508-6A1017DAA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8B9E-B70D-4303-AFFC-4A064302B3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0047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0C8BA2C-3802-41D1-BDC0-A141414E7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91A7-2655-4EF6-803C-058AC8180ABB}" type="datetimeFigureOut">
              <a:rPr lang="es-ES" smtClean="0"/>
              <a:t>07/06/2020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A6B536D-AB75-46D3-94EF-039ED969C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91A7206-7BFA-4F07-AF67-24009D505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8B9E-B70D-4303-AFFC-4A064302B3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8703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468CB-1D80-4732-91C7-3E03B98C5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621D77-C36F-4A0E-AF1D-5677541B5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F18EBF0-D1C2-476C-892A-0B96DB8E6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FD19EB-F8DA-4E22-B0D1-E9A519F7E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91A7-2655-4EF6-803C-058AC8180ABB}" type="datetimeFigureOut">
              <a:rPr lang="es-ES" smtClean="0"/>
              <a:t>07/06/2020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4591718-3533-4490-8C06-F28CAD35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3A61DAD-4855-4BEC-BB46-27D06F2F1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8B9E-B70D-4303-AFFC-4A064302B3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3616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0A5767-691C-4ED5-BBFB-6A94E378F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4B49CF4-7144-41E0-BE4A-F9E390F13D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769C093-83CA-4782-BC80-429E392B1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9955C6-5B5C-49A1-AF1D-998269AC3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91A7-2655-4EF6-803C-058AC8180ABB}" type="datetimeFigureOut">
              <a:rPr lang="es-ES" smtClean="0"/>
              <a:t>07/06/2020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895039-7623-4663-82CE-BE973E5AF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074F680-47DA-4344-A0DF-A9DCE4A93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8B9E-B70D-4303-AFFC-4A064302B3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063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D6133BB-0AFB-4109-9622-94899D5D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CA66BA8-4F76-4C9A-B962-6C30E9743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D4F193-3E0B-4881-B151-41AB9BDB8B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491A7-2655-4EF6-803C-058AC8180ABB}" type="datetimeFigureOut">
              <a:rPr lang="es-ES" smtClean="0"/>
              <a:t>07/06/2020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F8CB03-954E-43CC-BE8A-32D0E7EEFC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CE506C-048D-4D25-81DA-1D3937A344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D8B9E-B70D-4303-AFFC-4A064302B3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7278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4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jpe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8.png"/><Relationship Id="rId5" Type="http://schemas.openxmlformats.org/officeDocument/2006/relationships/image" Target="../media/image3.png"/><Relationship Id="rId10" Type="http://schemas.openxmlformats.org/officeDocument/2006/relationships/image" Target="../media/image17.png"/><Relationship Id="rId4" Type="http://schemas.openxmlformats.org/officeDocument/2006/relationships/image" Target="../media/image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png"/><Relationship Id="rId3" Type="http://schemas.openxmlformats.org/officeDocument/2006/relationships/image" Target="../media/image21.jpeg"/><Relationship Id="rId7" Type="http://schemas.openxmlformats.org/officeDocument/2006/relationships/image" Target="../media/image22.png"/><Relationship Id="rId12" Type="http://schemas.openxmlformats.org/officeDocument/2006/relationships/image" Target="../media/image1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6.png"/><Relationship Id="rId5" Type="http://schemas.openxmlformats.org/officeDocument/2006/relationships/image" Target="../media/image3.png"/><Relationship Id="rId15" Type="http://schemas.openxmlformats.org/officeDocument/2006/relationships/image" Target="../media/image29.png"/><Relationship Id="rId10" Type="http://schemas.openxmlformats.org/officeDocument/2006/relationships/image" Target="../media/image25.png"/><Relationship Id="rId4" Type="http://schemas.openxmlformats.org/officeDocument/2006/relationships/image" Target="../media/image1.png"/><Relationship Id="rId9" Type="http://schemas.openxmlformats.org/officeDocument/2006/relationships/image" Target="../media/image24.pn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2.png"/><Relationship Id="rId12" Type="http://schemas.openxmlformats.org/officeDocument/2006/relationships/image" Target="../media/image27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6.png"/><Relationship Id="rId5" Type="http://schemas.openxmlformats.org/officeDocument/2006/relationships/image" Target="../media/image3.png"/><Relationship Id="rId15" Type="http://schemas.openxmlformats.org/officeDocument/2006/relationships/image" Target="../media/image38.png"/><Relationship Id="rId10" Type="http://schemas.openxmlformats.org/officeDocument/2006/relationships/image" Target="../media/image35.png"/><Relationship Id="rId4" Type="http://schemas.openxmlformats.org/officeDocument/2006/relationships/image" Target="../media/image1.png"/><Relationship Id="rId9" Type="http://schemas.openxmlformats.org/officeDocument/2006/relationships/image" Target="../media/image34.png"/><Relationship Id="rId1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78049C24-1B7A-49DF-B2FD-3F830E0D0F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26"/>
          <a:stretch/>
        </p:blipFill>
        <p:spPr bwMode="auto">
          <a:xfrm>
            <a:off x="3320085" y="1103853"/>
            <a:ext cx="5551829" cy="231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7228F26-6909-4B23-ABCE-2C79CAA424D0}"/>
              </a:ext>
            </a:extLst>
          </p:cNvPr>
          <p:cNvSpPr txBox="1"/>
          <p:nvPr/>
        </p:nvSpPr>
        <p:spPr>
          <a:xfrm>
            <a:off x="1112519" y="3443414"/>
            <a:ext cx="9966960" cy="15603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373853"/>
                </a:solidFill>
                <a:latin typeface="+mj-lt"/>
                <a:ea typeface="+mj-ea"/>
                <a:cs typeface="+mj-cs"/>
              </a:rPr>
              <a:t>PROTOCOLO DE ENTRENAMIENTO: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373853"/>
                </a:solidFill>
                <a:latin typeface="+mj-lt"/>
                <a:ea typeface="+mj-ea"/>
                <a:cs typeface="+mj-cs"/>
              </a:rPr>
              <a:t>DEPORTES DE COMBATE. FASE 3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0BF0F87-1599-4813-A557-4F50F1C067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718"/>
          <a:stretch/>
        </p:blipFill>
        <p:spPr>
          <a:xfrm>
            <a:off x="477013" y="5601882"/>
            <a:ext cx="2364662" cy="771941"/>
          </a:xfrm>
          <a:prstGeom prst="rect">
            <a:avLst/>
          </a:prstGeom>
        </p:spPr>
      </p:pic>
      <p:pic>
        <p:nvPicPr>
          <p:cNvPr id="14" name="Picture 4" descr="csd-logo-2 - Pepe Carbonell">
            <a:extLst>
              <a:ext uri="{FF2B5EF4-FFF2-40B4-BE49-F238E27FC236}">
                <a16:creationId xmlns:a16="http://schemas.microsoft.com/office/drawing/2014/main" id="{36A6C46C-B0A5-47E0-8BE2-AECAA5973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75" y="5408367"/>
            <a:ext cx="1418447" cy="99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OE Logo Vector (.EPS) Free Download">
            <a:extLst>
              <a:ext uri="{FF2B5EF4-FFF2-40B4-BE49-F238E27FC236}">
                <a16:creationId xmlns:a16="http://schemas.microsoft.com/office/drawing/2014/main" id="{B5C88316-D824-4367-A4CA-68D02A8D0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550" y="4900265"/>
            <a:ext cx="871986" cy="140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17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sd-logo-2 - Pepe Carbonell">
            <a:extLst>
              <a:ext uri="{FF2B5EF4-FFF2-40B4-BE49-F238E27FC236}">
                <a16:creationId xmlns:a16="http://schemas.microsoft.com/office/drawing/2014/main" id="{C9F551B2-0242-444C-A7B8-B14B6DA05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383" y="-149852"/>
            <a:ext cx="1597488" cy="112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B722BE2-4E94-4A22-AE8C-D9EA68BA2232}"/>
              </a:ext>
            </a:extLst>
          </p:cNvPr>
          <p:cNvSpPr txBox="1"/>
          <p:nvPr/>
        </p:nvSpPr>
        <p:spPr>
          <a:xfrm>
            <a:off x="645361" y="43029"/>
            <a:ext cx="11320112" cy="7438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latin typeface="+mj-lt"/>
                <a:ea typeface="+mj-ea"/>
                <a:cs typeface="+mj-cs"/>
              </a:rPr>
              <a:t>MIEMBROS UFEDC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23B30DE-5688-46E3-887D-6D8B01B614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26"/>
          <a:stretch/>
        </p:blipFill>
        <p:spPr bwMode="auto">
          <a:xfrm>
            <a:off x="10074986" y="122762"/>
            <a:ext cx="1899781" cy="74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43D0A599-FBEE-4141-9FC6-ED0FCD16AFA9}"/>
              </a:ext>
            </a:extLst>
          </p:cNvPr>
          <p:cNvCxnSpPr/>
          <p:nvPr/>
        </p:nvCxnSpPr>
        <p:spPr>
          <a:xfrm>
            <a:off x="4174335" y="962397"/>
            <a:ext cx="675641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1508" name="Picture 4">
            <a:extLst>
              <a:ext uri="{FF2B5EF4-FFF2-40B4-BE49-F238E27FC236}">
                <a16:creationId xmlns:a16="http://schemas.microsoft.com/office/drawing/2014/main" id="{A47D9054-CE15-46ED-A6AC-5DA562C3D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89" y="1241915"/>
            <a:ext cx="2187085" cy="218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>
            <a:extLst>
              <a:ext uri="{FF2B5EF4-FFF2-40B4-BE49-F238E27FC236}">
                <a16:creationId xmlns:a16="http://schemas.microsoft.com/office/drawing/2014/main" id="{3B857930-A105-4D1D-A968-18D60F724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175" y="1224464"/>
            <a:ext cx="2085755" cy="208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>
            <a:extLst>
              <a:ext uri="{FF2B5EF4-FFF2-40B4-BE49-F238E27FC236}">
                <a16:creationId xmlns:a16="http://schemas.microsoft.com/office/drawing/2014/main" id="{25B3420D-FF2C-43F2-908A-145FD3757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667" y="4091935"/>
            <a:ext cx="1803668" cy="180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>
            <a:extLst>
              <a:ext uri="{FF2B5EF4-FFF2-40B4-BE49-F238E27FC236}">
                <a16:creationId xmlns:a16="http://schemas.microsoft.com/office/drawing/2014/main" id="{2703A553-C66A-45C0-9AF3-F0A4137C7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114" y="3758808"/>
            <a:ext cx="2607448" cy="260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4" name="Picture 20" descr="R.F.Española Karate (@RFEKarate) | Twitter">
            <a:extLst>
              <a:ext uri="{FF2B5EF4-FFF2-40B4-BE49-F238E27FC236}">
                <a16:creationId xmlns:a16="http://schemas.microsoft.com/office/drawing/2014/main" id="{CF030606-9EF7-4F30-9301-82B92D6621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74"/>
          <a:stretch/>
        </p:blipFill>
        <p:spPr bwMode="auto">
          <a:xfrm>
            <a:off x="9245501" y="1090960"/>
            <a:ext cx="2946499" cy="21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Real Federación Española de Judo y Deportes Asociados">
            <a:extLst>
              <a:ext uri="{FF2B5EF4-FFF2-40B4-BE49-F238E27FC236}">
                <a16:creationId xmlns:a16="http://schemas.microsoft.com/office/drawing/2014/main" id="{82FB64FD-492E-4EAB-905B-FBD52A5C3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838" y="1519519"/>
            <a:ext cx="2986088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6" name="Picture 22" descr="Real Federación Española de Taekwondo | Web Oficial de la ...">
            <a:extLst>
              <a:ext uri="{FF2B5EF4-FFF2-40B4-BE49-F238E27FC236}">
                <a16:creationId xmlns:a16="http://schemas.microsoft.com/office/drawing/2014/main" id="{47F33C1A-56A0-4E14-9CAB-094E6A845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341" y="3738778"/>
            <a:ext cx="1757868" cy="237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OE Logo Vector (.EPS) Free Download">
            <a:extLst>
              <a:ext uri="{FF2B5EF4-FFF2-40B4-BE49-F238E27FC236}">
                <a16:creationId xmlns:a16="http://schemas.microsoft.com/office/drawing/2014/main" id="{65F7CE7F-56E6-4EDF-B75E-33EDB3A76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488" y="96691"/>
            <a:ext cx="695118" cy="112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178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a Copa del Mundo de esgrima femenina, en directo en LaLiga4Sports ...">
            <a:extLst>
              <a:ext uri="{FF2B5EF4-FFF2-40B4-BE49-F238E27FC236}">
                <a16:creationId xmlns:a16="http://schemas.microsoft.com/office/drawing/2014/main" id="{4B8014D3-DEEE-4FB8-A88D-C0A9A05F6A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6" r="2" b="2"/>
          <a:stretch/>
        </p:blipFill>
        <p:spPr bwMode="auto">
          <a:xfrm>
            <a:off x="0" y="-10481"/>
            <a:ext cx="9141724" cy="6863475"/>
          </a:xfrm>
          <a:custGeom>
            <a:avLst/>
            <a:gdLst/>
            <a:ahLst/>
            <a:cxnLst/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Juegos Olímpicos Río 2016: Madrugada de medallas en el taekwondo ...">
            <a:extLst>
              <a:ext uri="{FF2B5EF4-FFF2-40B4-BE49-F238E27FC236}">
                <a16:creationId xmlns:a16="http://schemas.microsoft.com/office/drawing/2014/main" id="{7F274063-3038-4BC0-AD3C-5C2267B3D9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5" r="18397"/>
          <a:stretch/>
        </p:blipFill>
        <p:spPr bwMode="auto">
          <a:xfrm>
            <a:off x="5790353" y="10"/>
            <a:ext cx="6401647" cy="6852984"/>
          </a:xfrm>
          <a:custGeom>
            <a:avLst/>
            <a:gdLst/>
            <a:ahLst/>
            <a:cxnLst/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CD589ED-9EF8-4C59-A939-95BD5BABB449}"/>
              </a:ext>
            </a:extLst>
          </p:cNvPr>
          <p:cNvSpPr txBox="1"/>
          <p:nvPr/>
        </p:nvSpPr>
        <p:spPr>
          <a:xfrm>
            <a:off x="0" y="21644"/>
            <a:ext cx="11320112" cy="7438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dirty="0">
                <a:latin typeface="+mj-lt"/>
                <a:ea typeface="+mj-ea"/>
                <a:cs typeface="+mj-cs"/>
              </a:rPr>
              <a:t>MEDIDAS DE HIGIENE GENERAL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A9CAD689-9D10-41D7-A85A-9EA5B3C7DBDB}"/>
              </a:ext>
            </a:extLst>
          </p:cNvPr>
          <p:cNvCxnSpPr/>
          <p:nvPr/>
        </p:nvCxnSpPr>
        <p:spPr>
          <a:xfrm>
            <a:off x="4174335" y="962397"/>
            <a:ext cx="675641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6754B509-88B3-459E-A03E-8B0FC16DF1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26"/>
          <a:stretch/>
        </p:blipFill>
        <p:spPr bwMode="auto">
          <a:xfrm>
            <a:off x="10074986" y="122762"/>
            <a:ext cx="1899781" cy="74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sd-logo-2 - Pepe Carbonell">
            <a:extLst>
              <a:ext uri="{FF2B5EF4-FFF2-40B4-BE49-F238E27FC236}">
                <a16:creationId xmlns:a16="http://schemas.microsoft.com/office/drawing/2014/main" id="{0B55B414-A7C5-4EC9-9219-CB17ABD13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383" y="-149852"/>
            <a:ext cx="1597488" cy="112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OE Logo Vector (.EPS) Free Download">
            <a:extLst>
              <a:ext uri="{FF2B5EF4-FFF2-40B4-BE49-F238E27FC236}">
                <a16:creationId xmlns:a16="http://schemas.microsoft.com/office/drawing/2014/main" id="{64AA383A-37E5-475C-9176-BF7233B68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105" y="96691"/>
            <a:ext cx="695118" cy="112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7C04D56-6C1F-442D-9CD8-82DC17E118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2529" y="1989341"/>
            <a:ext cx="1054699" cy="993734"/>
          </a:xfrm>
          <a:prstGeom prst="rect">
            <a:avLst/>
          </a:prstGeom>
        </p:spPr>
      </p:pic>
      <p:pic>
        <p:nvPicPr>
          <p:cNvPr id="15" name="Picture 18" descr="Ventilation Icon #227903 - Free Icons Library">
            <a:extLst>
              <a:ext uri="{FF2B5EF4-FFF2-40B4-BE49-F238E27FC236}">
                <a16:creationId xmlns:a16="http://schemas.microsoft.com/office/drawing/2014/main" id="{4AFE256D-152A-42CF-8EBD-2EF5A12F8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29" y="3471333"/>
            <a:ext cx="957977" cy="95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02B9967-6193-4E4B-98C6-5AFEC27251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7236" y="5468354"/>
            <a:ext cx="1176630" cy="117033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40805CD-503C-426B-B080-32A5021A6A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5444" y="3429000"/>
            <a:ext cx="1176630" cy="1146147"/>
          </a:xfrm>
          <a:prstGeom prst="rect">
            <a:avLst/>
          </a:prstGeom>
        </p:spPr>
      </p:pic>
      <p:sp>
        <p:nvSpPr>
          <p:cNvPr id="22" name="Elipse 21">
            <a:extLst>
              <a:ext uri="{FF2B5EF4-FFF2-40B4-BE49-F238E27FC236}">
                <a16:creationId xmlns:a16="http://schemas.microsoft.com/office/drawing/2014/main" id="{6BC818A4-8042-473A-9757-1D3A71880F08}"/>
              </a:ext>
            </a:extLst>
          </p:cNvPr>
          <p:cNvSpPr/>
          <p:nvPr/>
        </p:nvSpPr>
        <p:spPr>
          <a:xfrm>
            <a:off x="6651031" y="4992985"/>
            <a:ext cx="1059982" cy="114614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3" name="Picture 21" descr="Credit Card Swipe Svg Png Icon Free Download (#453473 ...">
            <a:extLst>
              <a:ext uri="{FF2B5EF4-FFF2-40B4-BE49-F238E27FC236}">
                <a16:creationId xmlns:a16="http://schemas.microsoft.com/office/drawing/2014/main" id="{662406DF-118D-4D70-A5F9-E64125565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73672" y="5209332"/>
            <a:ext cx="806523" cy="77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Google Shape;166;p28">
            <a:extLst>
              <a:ext uri="{FF2B5EF4-FFF2-40B4-BE49-F238E27FC236}">
                <a16:creationId xmlns:a16="http://schemas.microsoft.com/office/drawing/2014/main" id="{49B4546A-342D-4EAC-BEB4-EA45B299AF64}"/>
              </a:ext>
            </a:extLst>
          </p:cNvPr>
          <p:cNvSpPr/>
          <p:nvPr/>
        </p:nvSpPr>
        <p:spPr>
          <a:xfrm>
            <a:off x="8062623" y="1921161"/>
            <a:ext cx="3993734" cy="1201789"/>
          </a:xfrm>
          <a:prstGeom prst="rect">
            <a:avLst/>
          </a:prstGeom>
          <a:solidFill>
            <a:srgbClr val="EEF1F3">
              <a:alpha val="8268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spcAft>
                <a:spcPts val="600"/>
              </a:spcAft>
            </a:pPr>
            <a:r>
              <a:rPr lang="es-ES" b="1" dirty="0"/>
              <a:t>Se deberá disponer de papeleras para depositar todo el material desechable. Deberán limpiarse, al menos, una vez al día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25" name="Google Shape;166;p28">
            <a:extLst>
              <a:ext uri="{FF2B5EF4-FFF2-40B4-BE49-F238E27FC236}">
                <a16:creationId xmlns:a16="http://schemas.microsoft.com/office/drawing/2014/main" id="{83FA5C8D-1B01-4743-910B-C59D2D638BA9}"/>
              </a:ext>
            </a:extLst>
          </p:cNvPr>
          <p:cNvSpPr/>
          <p:nvPr/>
        </p:nvSpPr>
        <p:spPr>
          <a:xfrm>
            <a:off x="8029818" y="3390395"/>
            <a:ext cx="3993734" cy="1201789"/>
          </a:xfrm>
          <a:prstGeom prst="rect">
            <a:avLst/>
          </a:prstGeom>
          <a:solidFill>
            <a:srgbClr val="EEF1F3">
              <a:alpha val="8268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spcAft>
                <a:spcPts val="600"/>
              </a:spcAft>
            </a:pPr>
            <a:r>
              <a:rPr lang="es-ES" b="1" dirty="0"/>
              <a:t>Debe procederse a la ventilación periódica de la instalación. Ventilación diaria y durante el tiempo necesario para la renovación del aire.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26" name="Google Shape;166;p28">
            <a:extLst>
              <a:ext uri="{FF2B5EF4-FFF2-40B4-BE49-F238E27FC236}">
                <a16:creationId xmlns:a16="http://schemas.microsoft.com/office/drawing/2014/main" id="{143039F6-D3F6-4C69-AE6E-471916B6E547}"/>
              </a:ext>
            </a:extLst>
          </p:cNvPr>
          <p:cNvSpPr/>
          <p:nvPr/>
        </p:nvSpPr>
        <p:spPr>
          <a:xfrm>
            <a:off x="1888470" y="3277540"/>
            <a:ext cx="4469650" cy="439044"/>
          </a:xfrm>
          <a:prstGeom prst="rect">
            <a:avLst/>
          </a:prstGeom>
          <a:solidFill>
            <a:srgbClr val="EEF1F3">
              <a:alpha val="8268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spcAft>
                <a:spcPts val="600"/>
              </a:spcAft>
            </a:pPr>
            <a:r>
              <a:rPr lang="es-ES" b="1" dirty="0"/>
              <a:t>Se utilizarán preferentemente las </a:t>
            </a:r>
            <a:r>
              <a:rPr lang="es-ES" b="1" dirty="0">
                <a:solidFill>
                  <a:srgbClr val="FF0000"/>
                </a:solidFill>
              </a:rPr>
              <a:t>ESCALERAS</a:t>
            </a:r>
          </a:p>
        </p:txBody>
      </p:sp>
      <p:sp>
        <p:nvSpPr>
          <p:cNvPr id="27" name="Google Shape;166;p28">
            <a:extLst>
              <a:ext uri="{FF2B5EF4-FFF2-40B4-BE49-F238E27FC236}">
                <a16:creationId xmlns:a16="http://schemas.microsoft.com/office/drawing/2014/main" id="{7B655864-B16E-4121-A552-6F3196DF7CE6}"/>
              </a:ext>
            </a:extLst>
          </p:cNvPr>
          <p:cNvSpPr/>
          <p:nvPr/>
        </p:nvSpPr>
        <p:spPr>
          <a:xfrm>
            <a:off x="1888470" y="3806731"/>
            <a:ext cx="4469650" cy="1201789"/>
          </a:xfrm>
          <a:prstGeom prst="rect">
            <a:avLst/>
          </a:prstGeom>
          <a:solidFill>
            <a:srgbClr val="EEF1F3">
              <a:alpha val="8268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spcAft>
                <a:spcPts val="600"/>
              </a:spcAft>
            </a:pPr>
            <a:r>
              <a:rPr lang="es-ES" b="1" dirty="0"/>
              <a:t>En caso de ser necesario imprescindible el uso de ascensor se limitará a una persona, a menos que se garanticen los dos metros de distancia o esta necesite la asistencia de otra.</a:t>
            </a:r>
          </a:p>
        </p:txBody>
      </p:sp>
      <p:sp>
        <p:nvSpPr>
          <p:cNvPr id="28" name="Google Shape;166;p28">
            <a:extLst>
              <a:ext uri="{FF2B5EF4-FFF2-40B4-BE49-F238E27FC236}">
                <a16:creationId xmlns:a16="http://schemas.microsoft.com/office/drawing/2014/main" id="{654C5799-8667-4ECB-BC79-1D63BDDAD186}"/>
              </a:ext>
            </a:extLst>
          </p:cNvPr>
          <p:cNvSpPr/>
          <p:nvPr/>
        </p:nvSpPr>
        <p:spPr>
          <a:xfrm>
            <a:off x="8029818" y="4859629"/>
            <a:ext cx="4026539" cy="819863"/>
          </a:xfrm>
          <a:prstGeom prst="rect">
            <a:avLst/>
          </a:prstGeom>
          <a:solidFill>
            <a:srgbClr val="EEF1F3">
              <a:alpha val="8268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b="1" dirty="0"/>
              <a:t>Se fomentará pago con tarjeta, transferencia o </a:t>
            </a:r>
            <a:r>
              <a:rPr lang="es-ES" b="1" dirty="0" err="1"/>
              <a:t>Bizum</a:t>
            </a:r>
            <a:r>
              <a:rPr lang="es-ES" b="1" dirty="0"/>
              <a:t>. Evitando así pago en efectivo.</a:t>
            </a:r>
          </a:p>
        </p:txBody>
      </p:sp>
      <p:sp>
        <p:nvSpPr>
          <p:cNvPr id="29" name="Google Shape;166;p28">
            <a:extLst>
              <a:ext uri="{FF2B5EF4-FFF2-40B4-BE49-F238E27FC236}">
                <a16:creationId xmlns:a16="http://schemas.microsoft.com/office/drawing/2014/main" id="{98E021F2-AA96-497C-AFD0-D954DDFC709D}"/>
              </a:ext>
            </a:extLst>
          </p:cNvPr>
          <p:cNvSpPr/>
          <p:nvPr/>
        </p:nvSpPr>
        <p:spPr>
          <a:xfrm>
            <a:off x="8029818" y="5732694"/>
            <a:ext cx="4026539" cy="596169"/>
          </a:xfrm>
          <a:prstGeom prst="rect">
            <a:avLst/>
          </a:prstGeom>
          <a:solidFill>
            <a:srgbClr val="EEF1F3">
              <a:alpha val="8268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spcAft>
                <a:spcPts val="600"/>
              </a:spcAft>
            </a:pPr>
            <a:r>
              <a:rPr lang="es-ES" b="1" dirty="0">
                <a:solidFill>
                  <a:srgbClr val="FF0000"/>
                </a:solidFill>
              </a:rPr>
              <a:t>DESINFECTAR DATÁFONO TRAS CADA USO</a:t>
            </a:r>
          </a:p>
        </p:txBody>
      </p:sp>
      <p:sp>
        <p:nvSpPr>
          <p:cNvPr id="30" name="Google Shape;166;p28">
            <a:extLst>
              <a:ext uri="{FF2B5EF4-FFF2-40B4-BE49-F238E27FC236}">
                <a16:creationId xmlns:a16="http://schemas.microsoft.com/office/drawing/2014/main" id="{1148603A-52A3-445D-87D0-7522A83E1C57}"/>
              </a:ext>
            </a:extLst>
          </p:cNvPr>
          <p:cNvSpPr/>
          <p:nvPr/>
        </p:nvSpPr>
        <p:spPr>
          <a:xfrm>
            <a:off x="1888470" y="5345735"/>
            <a:ext cx="4469650" cy="1415574"/>
          </a:xfrm>
          <a:prstGeom prst="rect">
            <a:avLst/>
          </a:prstGeom>
          <a:solidFill>
            <a:srgbClr val="EEF1F3">
              <a:alpha val="8268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spcAft>
                <a:spcPts val="600"/>
              </a:spcAft>
            </a:pPr>
            <a:r>
              <a:rPr lang="es-ES" b="1" dirty="0"/>
              <a:t>En el caso de los vestuarios, una persona solo para espacios de hasta 4 m</a:t>
            </a:r>
            <a:r>
              <a:rPr lang="es-ES" b="1" baseline="30000" dirty="0"/>
              <a:t>2</a:t>
            </a:r>
            <a:r>
              <a:rPr lang="es-ES" b="1" dirty="0"/>
              <a:t>, a menos que precise de asistencia.</a:t>
            </a:r>
          </a:p>
          <a:p>
            <a:pPr lvl="0" algn="ctr">
              <a:spcAft>
                <a:spcPts val="600"/>
              </a:spcAft>
            </a:pPr>
            <a:r>
              <a:rPr lang="es-ES" b="1" dirty="0"/>
              <a:t>Para aseos de más de 4 m</a:t>
            </a:r>
            <a:r>
              <a:rPr lang="es-ES" b="1" baseline="30000" dirty="0"/>
              <a:t>2</a:t>
            </a:r>
            <a:r>
              <a:rPr lang="es-ES" b="1" dirty="0"/>
              <a:t> o de más de una cabina o urinario: </a:t>
            </a:r>
            <a:r>
              <a:rPr lang="es-ES" b="1" dirty="0">
                <a:solidFill>
                  <a:srgbClr val="FF0000"/>
                </a:solidFill>
              </a:rPr>
              <a:t>AFORO MÁX. 50%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BBDCD7BB-375C-49E6-AE22-5C4013A690DE}"/>
              </a:ext>
            </a:extLst>
          </p:cNvPr>
          <p:cNvSpPr/>
          <p:nvPr/>
        </p:nvSpPr>
        <p:spPr>
          <a:xfrm>
            <a:off x="533768" y="1506624"/>
            <a:ext cx="1059982" cy="114614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3" name="Picture 8" descr="Design Background clipart - White, Black, Text, transparent clip art">
            <a:extLst>
              <a:ext uri="{FF2B5EF4-FFF2-40B4-BE49-F238E27FC236}">
                <a16:creationId xmlns:a16="http://schemas.microsoft.com/office/drawing/2014/main" id="{FD1F3BD8-9619-4CB2-9269-913F19B4A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98" y="1667832"/>
            <a:ext cx="490922" cy="89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Google Shape;166;p28">
            <a:extLst>
              <a:ext uri="{FF2B5EF4-FFF2-40B4-BE49-F238E27FC236}">
                <a16:creationId xmlns:a16="http://schemas.microsoft.com/office/drawing/2014/main" id="{1DDE7056-8A30-4556-978F-228F5F903226}"/>
              </a:ext>
            </a:extLst>
          </p:cNvPr>
          <p:cNvSpPr/>
          <p:nvPr/>
        </p:nvSpPr>
        <p:spPr>
          <a:xfrm>
            <a:off x="1869145" y="1506624"/>
            <a:ext cx="4469650" cy="1376587"/>
          </a:xfrm>
          <a:prstGeom prst="rect">
            <a:avLst/>
          </a:prstGeom>
          <a:solidFill>
            <a:srgbClr val="EEF1F3">
              <a:alpha val="8268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spcAft>
                <a:spcPts val="600"/>
              </a:spcAft>
            </a:pPr>
            <a:r>
              <a:rPr lang="es-ES" b="1" dirty="0"/>
              <a:t>Desinfección, en especial, de las zonas de uso común y las superficies de más contacto. Se utilizará una disolución de lejía (1:50) o cualquier desinfectante autorizado y reconocido por el Ministerio de Sanidad</a:t>
            </a:r>
          </a:p>
        </p:txBody>
      </p:sp>
    </p:spTree>
    <p:extLst>
      <p:ext uri="{BB962C8B-B14F-4D97-AF65-F5344CB8AC3E}">
        <p14:creationId xmlns:p14="http://schemas.microsoft.com/office/powerpoint/2010/main" val="2685322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La lucha española cae en París | Avance Deportivo">
            <a:extLst>
              <a:ext uri="{FF2B5EF4-FFF2-40B4-BE49-F238E27FC236}">
                <a16:creationId xmlns:a16="http://schemas.microsoft.com/office/drawing/2014/main" id="{B551340D-F819-45C0-8392-B52EA661B6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4" r="-2" b="-2"/>
          <a:stretch/>
        </p:blipFill>
        <p:spPr bwMode="auto">
          <a:xfrm>
            <a:off x="20" y="10"/>
            <a:ext cx="9141724" cy="6863475"/>
          </a:xfrm>
          <a:custGeom>
            <a:avLst/>
            <a:gdLst/>
            <a:ahLst/>
            <a:cxnLst/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abriel Escobar, los puños de acero que quieren estar en Tokio ...">
            <a:extLst>
              <a:ext uri="{FF2B5EF4-FFF2-40B4-BE49-F238E27FC236}">
                <a16:creationId xmlns:a16="http://schemas.microsoft.com/office/drawing/2014/main" id="{1DD6230D-8871-4FAE-95DF-791CE9075D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55" b="1"/>
          <a:stretch/>
        </p:blipFill>
        <p:spPr bwMode="auto">
          <a:xfrm>
            <a:off x="5790353" y="10"/>
            <a:ext cx="6401647" cy="6852984"/>
          </a:xfrm>
          <a:custGeom>
            <a:avLst/>
            <a:gdLst/>
            <a:ahLst/>
            <a:cxnLst/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AAD06BB-80BF-4047-A146-FABC3ECBD675}"/>
              </a:ext>
            </a:extLst>
          </p:cNvPr>
          <p:cNvSpPr txBox="1"/>
          <p:nvPr/>
        </p:nvSpPr>
        <p:spPr>
          <a:xfrm>
            <a:off x="0" y="21644"/>
            <a:ext cx="11320112" cy="7438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b="1" dirty="0">
              <a:latin typeface="+mj-lt"/>
              <a:ea typeface="+mj-ea"/>
              <a:cs typeface="+mj-cs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042003EB-4A03-462C-96CA-BD8AE22FDF7D}"/>
              </a:ext>
            </a:extLst>
          </p:cNvPr>
          <p:cNvCxnSpPr/>
          <p:nvPr/>
        </p:nvCxnSpPr>
        <p:spPr>
          <a:xfrm>
            <a:off x="4174335" y="962397"/>
            <a:ext cx="675641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9" name="Picture 2">
            <a:extLst>
              <a:ext uri="{FF2B5EF4-FFF2-40B4-BE49-F238E27FC236}">
                <a16:creationId xmlns:a16="http://schemas.microsoft.com/office/drawing/2014/main" id="{48A3735E-9678-46F6-96A3-AACD3B2C70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26"/>
          <a:stretch/>
        </p:blipFill>
        <p:spPr bwMode="auto">
          <a:xfrm>
            <a:off x="10074986" y="122762"/>
            <a:ext cx="1899781" cy="74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sd-logo-2 - Pepe Carbonell">
            <a:extLst>
              <a:ext uri="{FF2B5EF4-FFF2-40B4-BE49-F238E27FC236}">
                <a16:creationId xmlns:a16="http://schemas.microsoft.com/office/drawing/2014/main" id="{434207EF-34A7-4020-8821-ECCD321C9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383" y="-149852"/>
            <a:ext cx="1597488" cy="112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OE Logo Vector (.EPS) Free Download">
            <a:extLst>
              <a:ext uri="{FF2B5EF4-FFF2-40B4-BE49-F238E27FC236}">
                <a16:creationId xmlns:a16="http://schemas.microsoft.com/office/drawing/2014/main" id="{E15C65A4-8F56-4336-AC0C-B2173E818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105" y="96691"/>
            <a:ext cx="695118" cy="112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9619041-8D8B-47F8-88D2-D47D0CF70893}"/>
              </a:ext>
            </a:extLst>
          </p:cNvPr>
          <p:cNvSpPr txBox="1"/>
          <p:nvPr/>
        </p:nvSpPr>
        <p:spPr>
          <a:xfrm>
            <a:off x="1047542" y="96691"/>
            <a:ext cx="10096916" cy="6983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latin typeface="+mj-lt"/>
                <a:ea typeface="+mj-ea"/>
                <a:cs typeface="+mj-cs"/>
              </a:rPr>
              <a:t>ACTIVIDAD DEPORTIVA EN INSTALACIONES DEPORTIVAS</a:t>
            </a:r>
          </a:p>
        </p:txBody>
      </p:sp>
      <p:sp>
        <p:nvSpPr>
          <p:cNvPr id="13" name="Google Shape;166;p28">
            <a:extLst>
              <a:ext uri="{FF2B5EF4-FFF2-40B4-BE49-F238E27FC236}">
                <a16:creationId xmlns:a16="http://schemas.microsoft.com/office/drawing/2014/main" id="{30DA2F38-6F5A-4C69-B808-27B7EF429EE7}"/>
              </a:ext>
            </a:extLst>
          </p:cNvPr>
          <p:cNvSpPr/>
          <p:nvPr/>
        </p:nvSpPr>
        <p:spPr>
          <a:xfrm>
            <a:off x="3435059" y="1078489"/>
            <a:ext cx="6756412" cy="519842"/>
          </a:xfrm>
          <a:prstGeom prst="rect">
            <a:avLst/>
          </a:prstGeom>
          <a:solidFill>
            <a:srgbClr val="EEF1F3">
              <a:alpha val="8268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dirty="0">
                <a:latin typeface="Arial Rounded MT Bold" panose="020F0704030504030204" pitchFamily="34" charset="0"/>
              </a:rPr>
              <a:t>NORMAS BÁSICAS PARA LOS DEPORTISTAS</a:t>
            </a:r>
            <a:endParaRPr sz="2200" dirty="0">
              <a:latin typeface="Arial Rounded MT Bold" panose="020F070403050403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E15D03C7-3167-45D1-8A82-F0CDDB76D2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362" y="1739237"/>
            <a:ext cx="1140051" cy="1133954"/>
          </a:xfrm>
          <a:prstGeom prst="rect">
            <a:avLst/>
          </a:prstGeom>
        </p:spPr>
      </p:pic>
      <p:pic>
        <p:nvPicPr>
          <p:cNvPr id="15" name="Imagen 14" descr="Imagen que contiene ventana, negro, foto, firmar&#10;&#10;Descripción generada automáticamente">
            <a:extLst>
              <a:ext uri="{FF2B5EF4-FFF2-40B4-BE49-F238E27FC236}">
                <a16:creationId xmlns:a16="http://schemas.microsoft.com/office/drawing/2014/main" id="{B6447048-EE8A-4AAD-84A0-2802412978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410" y="4353989"/>
            <a:ext cx="1192117" cy="119211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CC51190-4FF4-4FD3-AC19-F7B6553476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4783" y="4403212"/>
            <a:ext cx="1140051" cy="110995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1F753442-EF6D-4B49-94A6-B3629C16BD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7317" y="3078190"/>
            <a:ext cx="1140051" cy="1133954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ADC27574-01B0-4F09-A876-E1949679A4E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1277" y="3022752"/>
            <a:ext cx="1792379" cy="1133954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BEBC97E-4B2A-4413-AAE9-A9C5A22B6AB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782" y="5627355"/>
            <a:ext cx="1140051" cy="1133954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315CE289-D50E-4B63-A857-20A541DD3D3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04397" y="1751078"/>
            <a:ext cx="1146147" cy="1133954"/>
          </a:xfrm>
          <a:prstGeom prst="rect">
            <a:avLst/>
          </a:prstGeom>
        </p:spPr>
      </p:pic>
      <p:sp>
        <p:nvSpPr>
          <p:cNvPr id="21" name="Google Shape;166;p28">
            <a:extLst>
              <a:ext uri="{FF2B5EF4-FFF2-40B4-BE49-F238E27FC236}">
                <a16:creationId xmlns:a16="http://schemas.microsoft.com/office/drawing/2014/main" id="{65ABD6FB-56D4-4724-AF25-E6CE0DCE34CB}"/>
              </a:ext>
            </a:extLst>
          </p:cNvPr>
          <p:cNvSpPr/>
          <p:nvPr/>
        </p:nvSpPr>
        <p:spPr>
          <a:xfrm>
            <a:off x="1747247" y="1932039"/>
            <a:ext cx="3282631" cy="374175"/>
          </a:xfrm>
          <a:prstGeom prst="rect">
            <a:avLst/>
          </a:prstGeom>
          <a:solidFill>
            <a:srgbClr val="EEF1F3">
              <a:alpha val="8268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spcAft>
                <a:spcPts val="600"/>
              </a:spcAft>
            </a:pPr>
            <a:r>
              <a:rPr lang="es-ES" b="1" dirty="0"/>
              <a:t>Práctica individual o en grupos.</a:t>
            </a:r>
          </a:p>
        </p:txBody>
      </p:sp>
      <p:sp>
        <p:nvSpPr>
          <p:cNvPr id="22" name="Google Shape;166;p28">
            <a:extLst>
              <a:ext uri="{FF2B5EF4-FFF2-40B4-BE49-F238E27FC236}">
                <a16:creationId xmlns:a16="http://schemas.microsoft.com/office/drawing/2014/main" id="{C2F4AE21-90BB-4525-AB23-98136CF8FCE9}"/>
              </a:ext>
            </a:extLst>
          </p:cNvPr>
          <p:cNvSpPr/>
          <p:nvPr/>
        </p:nvSpPr>
        <p:spPr>
          <a:xfrm>
            <a:off x="1747244" y="2407905"/>
            <a:ext cx="3282631" cy="374175"/>
          </a:xfrm>
          <a:prstGeom prst="rect">
            <a:avLst/>
          </a:prstGeom>
          <a:solidFill>
            <a:srgbClr val="EEF1F3">
              <a:alpha val="8268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spcAft>
                <a:spcPts val="600"/>
              </a:spcAft>
            </a:pPr>
            <a:r>
              <a:rPr lang="es-ES" b="1" dirty="0">
                <a:solidFill>
                  <a:srgbClr val="FF0000"/>
                </a:solidFill>
              </a:rPr>
              <a:t>MÁX. 20 PERSONAS</a:t>
            </a:r>
          </a:p>
        </p:txBody>
      </p:sp>
      <p:sp>
        <p:nvSpPr>
          <p:cNvPr id="23" name="Google Shape;166;p28">
            <a:extLst>
              <a:ext uri="{FF2B5EF4-FFF2-40B4-BE49-F238E27FC236}">
                <a16:creationId xmlns:a16="http://schemas.microsoft.com/office/drawing/2014/main" id="{3F2B2B1B-995F-465C-989B-3791ADBBEFF3}"/>
              </a:ext>
            </a:extLst>
          </p:cNvPr>
          <p:cNvSpPr/>
          <p:nvPr/>
        </p:nvSpPr>
        <p:spPr>
          <a:xfrm>
            <a:off x="1747247" y="3149905"/>
            <a:ext cx="3282631" cy="558190"/>
          </a:xfrm>
          <a:prstGeom prst="rect">
            <a:avLst/>
          </a:prstGeom>
          <a:solidFill>
            <a:srgbClr val="EEF1F3">
              <a:alpha val="8268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spcAft>
                <a:spcPts val="600"/>
              </a:spcAft>
            </a:pPr>
            <a:r>
              <a:rPr lang="es-ES" b="1" dirty="0"/>
              <a:t>Si es posible entrenamiento por turnos</a:t>
            </a:r>
          </a:p>
        </p:txBody>
      </p:sp>
      <p:sp>
        <p:nvSpPr>
          <p:cNvPr id="24" name="Google Shape;166;p28">
            <a:extLst>
              <a:ext uri="{FF2B5EF4-FFF2-40B4-BE49-F238E27FC236}">
                <a16:creationId xmlns:a16="http://schemas.microsoft.com/office/drawing/2014/main" id="{FF0D3157-E6A5-4022-866D-0E1727AADB0D}"/>
              </a:ext>
            </a:extLst>
          </p:cNvPr>
          <p:cNvSpPr/>
          <p:nvPr/>
        </p:nvSpPr>
        <p:spPr>
          <a:xfrm>
            <a:off x="1747244" y="3819366"/>
            <a:ext cx="3282631" cy="374175"/>
          </a:xfrm>
          <a:prstGeom prst="rect">
            <a:avLst/>
          </a:prstGeom>
          <a:solidFill>
            <a:srgbClr val="EEF1F3">
              <a:alpha val="8268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spcAft>
                <a:spcPts val="600"/>
              </a:spcAft>
            </a:pPr>
            <a:r>
              <a:rPr lang="es-ES" b="1" dirty="0">
                <a:solidFill>
                  <a:srgbClr val="FF0000"/>
                </a:solidFill>
              </a:rPr>
              <a:t>MÁX. AFORO: 50%</a:t>
            </a:r>
          </a:p>
        </p:txBody>
      </p:sp>
      <p:sp>
        <p:nvSpPr>
          <p:cNvPr id="25" name="Google Shape;166;p28">
            <a:extLst>
              <a:ext uri="{FF2B5EF4-FFF2-40B4-BE49-F238E27FC236}">
                <a16:creationId xmlns:a16="http://schemas.microsoft.com/office/drawing/2014/main" id="{DEC53826-0653-4E11-A8C8-3A932BB8C36B}"/>
              </a:ext>
            </a:extLst>
          </p:cNvPr>
          <p:cNvSpPr/>
          <p:nvPr/>
        </p:nvSpPr>
        <p:spPr>
          <a:xfrm>
            <a:off x="1747245" y="4771099"/>
            <a:ext cx="3282631" cy="374175"/>
          </a:xfrm>
          <a:prstGeom prst="rect">
            <a:avLst/>
          </a:prstGeom>
          <a:solidFill>
            <a:srgbClr val="EEF1F3">
              <a:alpha val="8268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spcAft>
                <a:spcPts val="600"/>
              </a:spcAft>
            </a:pPr>
            <a:r>
              <a:rPr lang="es-ES" b="1" dirty="0"/>
              <a:t>Sin cita previa</a:t>
            </a:r>
          </a:p>
        </p:txBody>
      </p:sp>
      <p:sp>
        <p:nvSpPr>
          <p:cNvPr id="26" name="Signo de multiplicación 25">
            <a:extLst>
              <a:ext uri="{FF2B5EF4-FFF2-40B4-BE49-F238E27FC236}">
                <a16:creationId xmlns:a16="http://schemas.microsoft.com/office/drawing/2014/main" id="{868DD6DF-E1C8-4734-B78B-6A9C979E3562}"/>
              </a:ext>
            </a:extLst>
          </p:cNvPr>
          <p:cNvSpPr/>
          <p:nvPr/>
        </p:nvSpPr>
        <p:spPr>
          <a:xfrm>
            <a:off x="295781" y="4185474"/>
            <a:ext cx="1409110" cy="1512793"/>
          </a:xfrm>
          <a:prstGeom prst="mathMultiply">
            <a:avLst>
              <a:gd name="adj1" fmla="val 11543"/>
            </a:avLst>
          </a:prstGeom>
          <a:solidFill>
            <a:srgbClr val="FF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B160ACB9-D0AA-4A51-BA1D-79AEC6E7E61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07442" y="5629617"/>
            <a:ext cx="1140051" cy="1133954"/>
          </a:xfrm>
          <a:prstGeom prst="rect">
            <a:avLst/>
          </a:prstGeom>
        </p:spPr>
      </p:pic>
      <p:sp>
        <p:nvSpPr>
          <p:cNvPr id="28" name="Google Shape;166;p28">
            <a:extLst>
              <a:ext uri="{FF2B5EF4-FFF2-40B4-BE49-F238E27FC236}">
                <a16:creationId xmlns:a16="http://schemas.microsoft.com/office/drawing/2014/main" id="{CDD98FB8-616F-4BB0-AB9B-CDC5A160D0EC}"/>
              </a:ext>
            </a:extLst>
          </p:cNvPr>
          <p:cNvSpPr/>
          <p:nvPr/>
        </p:nvSpPr>
        <p:spPr>
          <a:xfrm>
            <a:off x="7569639" y="4763485"/>
            <a:ext cx="3993734" cy="368547"/>
          </a:xfrm>
          <a:prstGeom prst="rect">
            <a:avLst/>
          </a:prstGeom>
          <a:solidFill>
            <a:srgbClr val="EEF1F3">
              <a:alpha val="8268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spcAft>
                <a:spcPts val="600"/>
              </a:spcAft>
            </a:pPr>
            <a:r>
              <a:rPr lang="es-ES" b="1" dirty="0"/>
              <a:t>Eviten aglomeraciones</a:t>
            </a:r>
          </a:p>
        </p:txBody>
      </p:sp>
      <p:sp>
        <p:nvSpPr>
          <p:cNvPr id="29" name="Google Shape;166;p28">
            <a:extLst>
              <a:ext uri="{FF2B5EF4-FFF2-40B4-BE49-F238E27FC236}">
                <a16:creationId xmlns:a16="http://schemas.microsoft.com/office/drawing/2014/main" id="{6EF47DA7-6FD9-4105-A4E8-5ACFE93999C1}"/>
              </a:ext>
            </a:extLst>
          </p:cNvPr>
          <p:cNvSpPr/>
          <p:nvPr/>
        </p:nvSpPr>
        <p:spPr>
          <a:xfrm>
            <a:off x="7605638" y="5781773"/>
            <a:ext cx="3985307" cy="819903"/>
          </a:xfrm>
          <a:prstGeom prst="rect">
            <a:avLst/>
          </a:prstGeom>
          <a:solidFill>
            <a:srgbClr val="EEF1F3">
              <a:alpha val="8268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spcAft>
                <a:spcPts val="600"/>
              </a:spcAft>
            </a:pPr>
            <a:r>
              <a:rPr lang="es-ES" b="1" dirty="0"/>
              <a:t>Las instalaciones deben ser desinfectadas en profundidad, al menos, dos veces al </a:t>
            </a:r>
            <a:r>
              <a:rPr lang="es-ES" b="1" dirty="0" err="1"/>
              <a:t>dia</a:t>
            </a:r>
            <a:endParaRPr lang="es-ES" b="1" dirty="0"/>
          </a:p>
        </p:txBody>
      </p:sp>
      <p:sp>
        <p:nvSpPr>
          <p:cNvPr id="30" name="Google Shape;166;p28">
            <a:extLst>
              <a:ext uri="{FF2B5EF4-FFF2-40B4-BE49-F238E27FC236}">
                <a16:creationId xmlns:a16="http://schemas.microsoft.com/office/drawing/2014/main" id="{19EE81A1-5BFB-44DC-A816-97B3BADF6AD1}"/>
              </a:ext>
            </a:extLst>
          </p:cNvPr>
          <p:cNvSpPr/>
          <p:nvPr/>
        </p:nvSpPr>
        <p:spPr>
          <a:xfrm>
            <a:off x="1749309" y="5909919"/>
            <a:ext cx="3279693" cy="561262"/>
          </a:xfrm>
          <a:prstGeom prst="rect">
            <a:avLst/>
          </a:prstGeom>
          <a:solidFill>
            <a:srgbClr val="EEF1F3">
              <a:alpha val="8268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spcAft>
                <a:spcPts val="600"/>
              </a:spcAft>
            </a:pPr>
            <a:r>
              <a:rPr lang="es-ES" b="1" dirty="0"/>
              <a:t>Se permite usar duchas y vestuarios</a:t>
            </a:r>
          </a:p>
        </p:txBody>
      </p:sp>
      <p:sp>
        <p:nvSpPr>
          <p:cNvPr id="31" name="Google Shape;166;p28">
            <a:extLst>
              <a:ext uri="{FF2B5EF4-FFF2-40B4-BE49-F238E27FC236}">
                <a16:creationId xmlns:a16="http://schemas.microsoft.com/office/drawing/2014/main" id="{A6B6F106-8B0C-42F9-B9E5-810E98B5D556}"/>
              </a:ext>
            </a:extLst>
          </p:cNvPr>
          <p:cNvSpPr/>
          <p:nvPr/>
        </p:nvSpPr>
        <p:spPr>
          <a:xfrm>
            <a:off x="7569639" y="1932039"/>
            <a:ext cx="3993734" cy="390470"/>
          </a:xfrm>
          <a:prstGeom prst="rect">
            <a:avLst/>
          </a:prstGeom>
          <a:solidFill>
            <a:srgbClr val="EEF1F3">
              <a:alpha val="8268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spcAft>
                <a:spcPts val="600"/>
              </a:spcAft>
            </a:pPr>
            <a:r>
              <a:rPr lang="es-ES" b="1" dirty="0"/>
              <a:t>Permitido acceso de un acompañante</a:t>
            </a:r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32" name="Picture 20" descr="Google +1 Icon - Windows 8 Metro Invert Icons - SoftIcons.com">
            <a:extLst>
              <a:ext uri="{FF2B5EF4-FFF2-40B4-BE49-F238E27FC236}">
                <a16:creationId xmlns:a16="http://schemas.microsoft.com/office/drawing/2014/main" id="{D3AC9950-9A77-4B9E-8C00-6A3235F57C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17"/>
          <a:stretch/>
        </p:blipFill>
        <p:spPr bwMode="auto">
          <a:xfrm>
            <a:off x="6185302" y="1833794"/>
            <a:ext cx="921151" cy="57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Google Shape;166;p28">
            <a:extLst>
              <a:ext uri="{FF2B5EF4-FFF2-40B4-BE49-F238E27FC236}">
                <a16:creationId xmlns:a16="http://schemas.microsoft.com/office/drawing/2014/main" id="{B90369F1-BFDB-47B4-8229-665EE4433C8E}"/>
              </a:ext>
            </a:extLst>
          </p:cNvPr>
          <p:cNvSpPr/>
          <p:nvPr/>
        </p:nvSpPr>
        <p:spPr>
          <a:xfrm>
            <a:off x="7569639" y="3172275"/>
            <a:ext cx="3993734" cy="422386"/>
          </a:xfrm>
          <a:prstGeom prst="rect">
            <a:avLst/>
          </a:prstGeom>
          <a:solidFill>
            <a:srgbClr val="EEF1F3">
              <a:alpha val="8268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spcAft>
                <a:spcPts val="600"/>
              </a:spcAft>
            </a:pPr>
            <a:r>
              <a:rPr lang="es-ES" b="1" dirty="0"/>
              <a:t>No se compartirá el material deportivo</a:t>
            </a:r>
          </a:p>
        </p:txBody>
      </p:sp>
      <p:sp>
        <p:nvSpPr>
          <p:cNvPr id="34" name="Google Shape;166;p28">
            <a:extLst>
              <a:ext uri="{FF2B5EF4-FFF2-40B4-BE49-F238E27FC236}">
                <a16:creationId xmlns:a16="http://schemas.microsoft.com/office/drawing/2014/main" id="{3068FAD0-F923-47CE-884D-09AEF6753017}"/>
              </a:ext>
            </a:extLst>
          </p:cNvPr>
          <p:cNvSpPr/>
          <p:nvPr/>
        </p:nvSpPr>
        <p:spPr>
          <a:xfrm>
            <a:off x="7569639" y="3765355"/>
            <a:ext cx="3985307" cy="366108"/>
          </a:xfrm>
          <a:prstGeom prst="rect">
            <a:avLst/>
          </a:prstGeom>
          <a:solidFill>
            <a:srgbClr val="EEF1F3">
              <a:alpha val="8268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spcAft>
                <a:spcPts val="600"/>
              </a:spcAft>
            </a:pPr>
            <a:r>
              <a:rPr lang="es-ES" b="1" dirty="0">
                <a:solidFill>
                  <a:srgbClr val="FF0000"/>
                </a:solidFill>
              </a:rPr>
              <a:t>DEBE SER DESINFECTADO TRAS SU USO</a:t>
            </a:r>
          </a:p>
        </p:txBody>
      </p:sp>
      <p:sp>
        <p:nvSpPr>
          <p:cNvPr id="35" name="Google Shape;166;p28">
            <a:extLst>
              <a:ext uri="{FF2B5EF4-FFF2-40B4-BE49-F238E27FC236}">
                <a16:creationId xmlns:a16="http://schemas.microsoft.com/office/drawing/2014/main" id="{C117FC84-9806-4915-8205-C9575C2384B6}"/>
              </a:ext>
            </a:extLst>
          </p:cNvPr>
          <p:cNvSpPr/>
          <p:nvPr/>
        </p:nvSpPr>
        <p:spPr>
          <a:xfrm>
            <a:off x="7571989" y="2405677"/>
            <a:ext cx="3993735" cy="374175"/>
          </a:xfrm>
          <a:prstGeom prst="rect">
            <a:avLst/>
          </a:prstGeom>
          <a:solidFill>
            <a:srgbClr val="EEF1F3">
              <a:alpha val="8268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spcAft>
                <a:spcPts val="600"/>
              </a:spcAft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DISTINTO DE SU ENTRENADOR</a:t>
            </a:r>
          </a:p>
        </p:txBody>
      </p:sp>
    </p:spTree>
    <p:extLst>
      <p:ext uri="{BB962C8B-B14F-4D97-AF65-F5344CB8AC3E}">
        <p14:creationId xmlns:p14="http://schemas.microsoft.com/office/powerpoint/2010/main" val="1133178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Tokio2020, el sueño de la generación de oro del karate español ...">
            <a:extLst>
              <a:ext uri="{FF2B5EF4-FFF2-40B4-BE49-F238E27FC236}">
                <a16:creationId xmlns:a16="http://schemas.microsoft.com/office/drawing/2014/main" id="{756D21DF-0BFE-4E22-8E6C-417D867CE5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2" r="4581" b="-1"/>
          <a:stretch/>
        </p:blipFill>
        <p:spPr bwMode="auto">
          <a:xfrm>
            <a:off x="-1" y="10"/>
            <a:ext cx="753465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EPORTE OLÍMPICO on Twitter: &quot;🥋Judo l Mundial🇦🇿 Niko ...">
            <a:extLst>
              <a:ext uri="{FF2B5EF4-FFF2-40B4-BE49-F238E27FC236}">
                <a16:creationId xmlns:a16="http://schemas.microsoft.com/office/drawing/2014/main" id="{F25B3A6B-1752-46E6-A4F0-E6DC8F186B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33" r="9801"/>
          <a:stretch/>
        </p:blipFill>
        <p:spPr bwMode="auto">
          <a:xfrm>
            <a:off x="7534656" y="10"/>
            <a:ext cx="465734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1A06975-8EDF-4491-A000-2D114DD466A6}"/>
              </a:ext>
            </a:extLst>
          </p:cNvPr>
          <p:cNvSpPr txBox="1"/>
          <p:nvPr/>
        </p:nvSpPr>
        <p:spPr>
          <a:xfrm>
            <a:off x="0" y="21644"/>
            <a:ext cx="11320112" cy="7438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b="1" dirty="0">
              <a:latin typeface="+mj-lt"/>
              <a:ea typeface="+mj-ea"/>
              <a:cs typeface="+mj-cs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28046151-3AF1-485C-B47C-69F924AA7B52}"/>
              </a:ext>
            </a:extLst>
          </p:cNvPr>
          <p:cNvCxnSpPr/>
          <p:nvPr/>
        </p:nvCxnSpPr>
        <p:spPr>
          <a:xfrm>
            <a:off x="4174335" y="962397"/>
            <a:ext cx="675641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" name="Picture 2">
            <a:extLst>
              <a:ext uri="{FF2B5EF4-FFF2-40B4-BE49-F238E27FC236}">
                <a16:creationId xmlns:a16="http://schemas.microsoft.com/office/drawing/2014/main" id="{DB1B892E-8F1B-4211-AFA4-D07628D2EA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26"/>
          <a:stretch/>
        </p:blipFill>
        <p:spPr bwMode="auto">
          <a:xfrm>
            <a:off x="10074986" y="122762"/>
            <a:ext cx="1899781" cy="74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sd-logo-2 - Pepe Carbonell">
            <a:extLst>
              <a:ext uri="{FF2B5EF4-FFF2-40B4-BE49-F238E27FC236}">
                <a16:creationId xmlns:a16="http://schemas.microsoft.com/office/drawing/2014/main" id="{24EA639F-7357-4B94-B690-44F5A6C7F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383" y="-149852"/>
            <a:ext cx="1597488" cy="112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OE Logo Vector (.EPS) Free Download">
            <a:extLst>
              <a:ext uri="{FF2B5EF4-FFF2-40B4-BE49-F238E27FC236}">
                <a16:creationId xmlns:a16="http://schemas.microsoft.com/office/drawing/2014/main" id="{29F9DB1C-7C55-4208-ABDD-482F13A98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105" y="96691"/>
            <a:ext cx="695118" cy="112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C31D029-3376-447F-8724-774248AC7323}"/>
              </a:ext>
            </a:extLst>
          </p:cNvPr>
          <p:cNvSpPr txBox="1"/>
          <p:nvPr/>
        </p:nvSpPr>
        <p:spPr>
          <a:xfrm>
            <a:off x="1047542" y="96691"/>
            <a:ext cx="10096916" cy="6983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latin typeface="+mj-lt"/>
                <a:ea typeface="+mj-ea"/>
                <a:cs typeface="+mj-cs"/>
              </a:rPr>
              <a:t>RECOMENDACIONES PARA LA PRÁCTICA DEPORTIVA</a:t>
            </a:r>
          </a:p>
        </p:txBody>
      </p:sp>
      <p:sp>
        <p:nvSpPr>
          <p:cNvPr id="10" name="Google Shape;166;p28">
            <a:extLst>
              <a:ext uri="{FF2B5EF4-FFF2-40B4-BE49-F238E27FC236}">
                <a16:creationId xmlns:a16="http://schemas.microsoft.com/office/drawing/2014/main" id="{8A12605A-206A-4089-BE46-19DE4FED5840}"/>
              </a:ext>
            </a:extLst>
          </p:cNvPr>
          <p:cNvSpPr/>
          <p:nvPr/>
        </p:nvSpPr>
        <p:spPr>
          <a:xfrm>
            <a:off x="753145" y="1356721"/>
            <a:ext cx="2772155" cy="635252"/>
          </a:xfrm>
          <a:prstGeom prst="rect">
            <a:avLst/>
          </a:prstGeom>
          <a:solidFill>
            <a:srgbClr val="EEF1F3">
              <a:alpha val="8268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b="1" dirty="0"/>
              <a:t>ACCESO A LA INSTALACIÓN</a:t>
            </a:r>
          </a:p>
        </p:txBody>
      </p:sp>
      <p:sp>
        <p:nvSpPr>
          <p:cNvPr id="11" name="Google Shape;166;p28">
            <a:extLst>
              <a:ext uri="{FF2B5EF4-FFF2-40B4-BE49-F238E27FC236}">
                <a16:creationId xmlns:a16="http://schemas.microsoft.com/office/drawing/2014/main" id="{E762BC8E-52E5-4752-92FA-3FBE20528EC1}"/>
              </a:ext>
            </a:extLst>
          </p:cNvPr>
          <p:cNvSpPr/>
          <p:nvPr/>
        </p:nvSpPr>
        <p:spPr>
          <a:xfrm>
            <a:off x="262037" y="2203377"/>
            <a:ext cx="4380302" cy="4557925"/>
          </a:xfrm>
          <a:prstGeom prst="rect">
            <a:avLst/>
          </a:prstGeom>
          <a:solidFill>
            <a:srgbClr val="EEF1F3">
              <a:alpha val="8268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es-ES" b="1" dirty="0"/>
              <a:t>Si ha tenido los síntomas del Covid-19 o ha estado en contacto con afectados por este virus, solicite asistencia médica.</a:t>
            </a:r>
          </a:p>
          <a:p>
            <a:pPr marL="342900" lvl="0" indent="-342900" algn="ctr" rtl="0">
              <a:spcBef>
                <a:spcPts val="0"/>
              </a:spcBef>
              <a:spcAft>
                <a:spcPts val="600"/>
              </a:spcAft>
              <a:buAutoNum type="arabicPeriod"/>
            </a:pPr>
            <a:endParaRPr lang="es-ES" b="1" dirty="0"/>
          </a:p>
          <a:p>
            <a:pPr marL="342900" lvl="0" indent="-342900" algn="ctr" rtl="0">
              <a:spcBef>
                <a:spcPts val="0"/>
              </a:spcBef>
              <a:spcAft>
                <a:spcPts val="600"/>
              </a:spcAft>
              <a:buAutoNum type="arabicPeriod"/>
            </a:pPr>
            <a:endParaRPr lang="es-ES" b="1" dirty="0"/>
          </a:p>
          <a:p>
            <a:pPr marL="342900" lvl="0" indent="-342900" algn="ctr" rtl="0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es-ES" b="1" dirty="0"/>
              <a:t>Desinfección del calzado al acceder a las instalaciones.</a:t>
            </a:r>
          </a:p>
          <a:p>
            <a:pPr marL="342900" lvl="0" indent="-342900" algn="ctr" rtl="0">
              <a:spcBef>
                <a:spcPts val="0"/>
              </a:spcBef>
              <a:spcAft>
                <a:spcPts val="600"/>
              </a:spcAft>
              <a:buAutoNum type="arabicPeriod"/>
            </a:pPr>
            <a:endParaRPr lang="es-ES" b="1" dirty="0"/>
          </a:p>
          <a:p>
            <a:pPr marL="342900" lvl="0" indent="-342900" algn="ctr" rtl="0">
              <a:spcBef>
                <a:spcPts val="0"/>
              </a:spcBef>
              <a:spcAft>
                <a:spcPts val="600"/>
              </a:spcAft>
              <a:buAutoNum type="arabicPeriod"/>
            </a:pPr>
            <a:endParaRPr lang="es-ES" b="1" dirty="0"/>
          </a:p>
          <a:p>
            <a:pPr marL="342900" lvl="0" indent="-342900" algn="ctr">
              <a:spcAft>
                <a:spcPts val="600"/>
              </a:spcAft>
              <a:buAutoNum type="arabicPeriod"/>
            </a:pPr>
            <a:r>
              <a:rPr lang="es-ES" b="1" dirty="0"/>
              <a:t>Higienización de manos al acceder a la instalación</a:t>
            </a:r>
          </a:p>
          <a:p>
            <a:pPr marL="342900" lvl="0" indent="-342900" algn="ctr">
              <a:spcAft>
                <a:spcPts val="600"/>
              </a:spcAft>
              <a:buAutoNum type="arabicPeriod"/>
            </a:pPr>
            <a:endParaRPr lang="es-ES" b="1" dirty="0"/>
          </a:p>
          <a:p>
            <a:pPr marL="342900" lvl="0" indent="-342900" algn="ctr">
              <a:spcAft>
                <a:spcPts val="600"/>
              </a:spcAft>
              <a:buAutoNum type="arabicPeriod"/>
            </a:pPr>
            <a:endParaRPr lang="es-ES" b="1" dirty="0"/>
          </a:p>
          <a:p>
            <a:pPr marL="342900" lvl="0" indent="-342900" algn="ctr">
              <a:spcAft>
                <a:spcPts val="600"/>
              </a:spcAft>
              <a:buAutoNum type="arabicPeriod"/>
            </a:pPr>
            <a:r>
              <a:rPr lang="es-ES" b="1" dirty="0"/>
              <a:t>Desinfección de materia a utilizar.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12BD2DBC-438A-46D3-8C06-D3CB41728B96}"/>
              </a:ext>
            </a:extLst>
          </p:cNvPr>
          <p:cNvSpPr/>
          <p:nvPr/>
        </p:nvSpPr>
        <p:spPr>
          <a:xfrm>
            <a:off x="2264360" y="5698228"/>
            <a:ext cx="802397" cy="758844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3" name="Picture 20" descr="Alcohol, bottle, coronavirus, covid19, disinfectant, hygiene ...">
            <a:extLst>
              <a:ext uri="{FF2B5EF4-FFF2-40B4-BE49-F238E27FC236}">
                <a16:creationId xmlns:a16="http://schemas.microsoft.com/office/drawing/2014/main" id="{40C8637B-C233-4517-A0F9-344DE29E3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437" y="5762080"/>
            <a:ext cx="606815" cy="60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8">
            <a:extLst>
              <a:ext uri="{FF2B5EF4-FFF2-40B4-BE49-F238E27FC236}">
                <a16:creationId xmlns:a16="http://schemas.microsoft.com/office/drawing/2014/main" id="{61A529EE-3D2C-4C4B-A99E-5F2B34ED6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360" y="4318894"/>
            <a:ext cx="787849" cy="78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octor avatar icon - Descargar PNG/SVG transparente">
            <a:extLst>
              <a:ext uri="{FF2B5EF4-FFF2-40B4-BE49-F238E27FC236}">
                <a16:creationId xmlns:a16="http://schemas.microsoft.com/office/drawing/2014/main" id="{2D84D903-A992-4DB4-A1C5-8475A904F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360" y="2972616"/>
            <a:ext cx="850308" cy="85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166;p28">
            <a:extLst>
              <a:ext uri="{FF2B5EF4-FFF2-40B4-BE49-F238E27FC236}">
                <a16:creationId xmlns:a16="http://schemas.microsoft.com/office/drawing/2014/main" id="{1378BEA4-55A7-4FB6-A043-C9C8B03CB612}"/>
              </a:ext>
            </a:extLst>
          </p:cNvPr>
          <p:cNvSpPr/>
          <p:nvPr/>
        </p:nvSpPr>
        <p:spPr>
          <a:xfrm>
            <a:off x="4856861" y="2203377"/>
            <a:ext cx="3566439" cy="4557925"/>
          </a:xfrm>
          <a:prstGeom prst="rect">
            <a:avLst/>
          </a:prstGeom>
          <a:solidFill>
            <a:srgbClr val="EEF1F3">
              <a:alpha val="8268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es-ES" b="1" dirty="0"/>
              <a:t>Material intransferible.</a:t>
            </a:r>
          </a:p>
          <a:p>
            <a:pPr marL="342900" lvl="0" indent="-342900" algn="ctr" rtl="0">
              <a:spcBef>
                <a:spcPts val="0"/>
              </a:spcBef>
              <a:spcAft>
                <a:spcPts val="600"/>
              </a:spcAft>
              <a:buAutoNum type="arabicPeriod"/>
            </a:pPr>
            <a:endParaRPr lang="es-ES" b="1" dirty="0"/>
          </a:p>
          <a:p>
            <a:pPr marL="342900" lvl="0" indent="-342900" algn="ctr" rtl="0">
              <a:spcBef>
                <a:spcPts val="0"/>
              </a:spcBef>
              <a:spcAft>
                <a:spcPts val="600"/>
              </a:spcAft>
              <a:buAutoNum type="arabicPeriod"/>
            </a:pPr>
            <a:endParaRPr lang="es-ES" b="1" dirty="0"/>
          </a:p>
          <a:p>
            <a:pPr marL="342900" lvl="0" indent="-342900" algn="ctr" rtl="0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es-ES" b="1" dirty="0"/>
              <a:t>Distancia de seguridad</a:t>
            </a:r>
          </a:p>
          <a:p>
            <a:pPr marL="342900" lvl="0" indent="-342900" algn="ctr" rtl="0">
              <a:spcBef>
                <a:spcPts val="0"/>
              </a:spcBef>
              <a:spcAft>
                <a:spcPts val="600"/>
              </a:spcAft>
              <a:buAutoNum type="arabicPeriod"/>
            </a:pPr>
            <a:endParaRPr lang="es-ES" b="1" dirty="0"/>
          </a:p>
          <a:p>
            <a:pPr marL="342900" lvl="0" indent="-342900" algn="ctr" rtl="0">
              <a:spcBef>
                <a:spcPts val="0"/>
              </a:spcBef>
              <a:spcAft>
                <a:spcPts val="600"/>
              </a:spcAft>
              <a:buAutoNum type="arabicPeriod"/>
            </a:pPr>
            <a:endParaRPr lang="es-ES" b="1" dirty="0"/>
          </a:p>
          <a:p>
            <a:pPr marL="342900" lvl="0" indent="-342900" algn="ctr" rtl="0">
              <a:spcBef>
                <a:spcPts val="0"/>
              </a:spcBef>
              <a:spcAft>
                <a:spcPts val="600"/>
              </a:spcAft>
              <a:buAutoNum type="arabicPeriod"/>
            </a:pPr>
            <a:endParaRPr lang="es-ES" b="1" dirty="0"/>
          </a:p>
          <a:p>
            <a:pPr marL="342900" lvl="0" indent="-342900" algn="ctr" rtl="0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es-ES" b="1" dirty="0"/>
              <a:t>Seguir las instrucciones del entrenador</a:t>
            </a:r>
          </a:p>
          <a:p>
            <a:pPr marL="342900" lvl="0" indent="-342900" algn="ctr" rtl="0">
              <a:spcBef>
                <a:spcPts val="0"/>
              </a:spcBef>
              <a:spcAft>
                <a:spcPts val="600"/>
              </a:spcAft>
              <a:buAutoNum type="arabicPeriod"/>
            </a:pPr>
            <a:endParaRPr lang="es-ES" b="1" dirty="0"/>
          </a:p>
          <a:p>
            <a:pPr marL="342900" lvl="0" indent="-342900" algn="ctr" rtl="0">
              <a:spcBef>
                <a:spcPts val="0"/>
              </a:spcBef>
              <a:spcAft>
                <a:spcPts val="600"/>
              </a:spcAft>
              <a:buAutoNum type="arabicPeriod"/>
            </a:pPr>
            <a:endParaRPr lang="es-ES" b="1" dirty="0"/>
          </a:p>
          <a:p>
            <a:pPr lvl="0" algn="ctr" rtl="0">
              <a:spcBef>
                <a:spcPts val="0"/>
              </a:spcBef>
              <a:spcAft>
                <a:spcPts val="600"/>
              </a:spcAft>
            </a:pPr>
            <a:r>
              <a:rPr lang="es-ES" b="1" dirty="0"/>
              <a:t>4. No invadir el espacio del compañero</a:t>
            </a:r>
          </a:p>
        </p:txBody>
      </p:sp>
      <p:sp>
        <p:nvSpPr>
          <p:cNvPr id="17" name="Google Shape;166;p28">
            <a:extLst>
              <a:ext uri="{FF2B5EF4-FFF2-40B4-BE49-F238E27FC236}">
                <a16:creationId xmlns:a16="http://schemas.microsoft.com/office/drawing/2014/main" id="{17F0D423-DDC5-46D3-AD2E-6E14A0C9552E}"/>
              </a:ext>
            </a:extLst>
          </p:cNvPr>
          <p:cNvSpPr/>
          <p:nvPr/>
        </p:nvSpPr>
        <p:spPr>
          <a:xfrm>
            <a:off x="5254004" y="1353246"/>
            <a:ext cx="2772155" cy="635252"/>
          </a:xfrm>
          <a:prstGeom prst="rect">
            <a:avLst/>
          </a:prstGeom>
          <a:solidFill>
            <a:srgbClr val="EEF1F3">
              <a:alpha val="8268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b="1" dirty="0"/>
              <a:t>DURANTE LA SESIÓN</a:t>
            </a:r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3BEF32CC-7FC1-433B-8E29-BB66C5FB5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731" y="3886851"/>
            <a:ext cx="704468" cy="70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DBDAB02A-B291-47E4-A46A-0F78166385B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28208" y="2589255"/>
            <a:ext cx="1113514" cy="704468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CA1B4A43-08EA-4CC7-936E-71FFFFFCE37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79950" y="5287134"/>
            <a:ext cx="786722" cy="778353"/>
          </a:xfrm>
          <a:prstGeom prst="rect">
            <a:avLst/>
          </a:prstGeom>
        </p:spPr>
      </p:pic>
      <p:sp>
        <p:nvSpPr>
          <p:cNvPr id="21" name="Google Shape;166;p28">
            <a:extLst>
              <a:ext uri="{FF2B5EF4-FFF2-40B4-BE49-F238E27FC236}">
                <a16:creationId xmlns:a16="http://schemas.microsoft.com/office/drawing/2014/main" id="{8BA4FE51-D79C-4145-B1AB-333F970F7B5B}"/>
              </a:ext>
            </a:extLst>
          </p:cNvPr>
          <p:cNvSpPr/>
          <p:nvPr/>
        </p:nvSpPr>
        <p:spPr>
          <a:xfrm>
            <a:off x="8973727" y="1353246"/>
            <a:ext cx="2772155" cy="635252"/>
          </a:xfrm>
          <a:prstGeom prst="rect">
            <a:avLst/>
          </a:prstGeom>
          <a:solidFill>
            <a:srgbClr val="EEF1F3">
              <a:alpha val="8268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b="1" dirty="0"/>
              <a:t>TRAS LA SESIÓN</a:t>
            </a:r>
          </a:p>
        </p:txBody>
      </p:sp>
      <p:sp>
        <p:nvSpPr>
          <p:cNvPr id="22" name="Google Shape;166;p28">
            <a:extLst>
              <a:ext uri="{FF2B5EF4-FFF2-40B4-BE49-F238E27FC236}">
                <a16:creationId xmlns:a16="http://schemas.microsoft.com/office/drawing/2014/main" id="{A6720F41-0EA5-4137-A5CA-1F5B26B43A50}"/>
              </a:ext>
            </a:extLst>
          </p:cNvPr>
          <p:cNvSpPr/>
          <p:nvPr/>
        </p:nvSpPr>
        <p:spPr>
          <a:xfrm>
            <a:off x="8585422" y="2203377"/>
            <a:ext cx="3566439" cy="4557925"/>
          </a:xfrm>
          <a:prstGeom prst="rect">
            <a:avLst/>
          </a:prstGeom>
          <a:solidFill>
            <a:srgbClr val="EEF1F3">
              <a:alpha val="8268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es-ES" b="1" dirty="0"/>
              <a:t>Desinfección del material</a:t>
            </a:r>
          </a:p>
          <a:p>
            <a:pPr marL="342900" lvl="0" indent="-342900" algn="ctr" rtl="0">
              <a:spcBef>
                <a:spcPts val="0"/>
              </a:spcBef>
              <a:spcAft>
                <a:spcPts val="600"/>
              </a:spcAft>
              <a:buAutoNum type="arabicPeriod"/>
            </a:pPr>
            <a:endParaRPr lang="es-ES" b="1" dirty="0"/>
          </a:p>
          <a:p>
            <a:pPr lvl="0" algn="ctr" rtl="0">
              <a:spcBef>
                <a:spcPts val="0"/>
              </a:spcBef>
              <a:spcAft>
                <a:spcPts val="600"/>
              </a:spcAft>
            </a:pPr>
            <a:r>
              <a:rPr lang="es-ES" b="1" dirty="0"/>
              <a:t>2. Higienización de mascarillas y manos</a:t>
            </a:r>
          </a:p>
          <a:p>
            <a:pPr marL="342900" lvl="0" indent="-342900" algn="ctr" rtl="0">
              <a:spcBef>
                <a:spcPts val="0"/>
              </a:spcBef>
              <a:spcAft>
                <a:spcPts val="600"/>
              </a:spcAft>
              <a:buAutoNum type="arabicPeriod"/>
            </a:pPr>
            <a:endParaRPr lang="es-ES" b="1" dirty="0"/>
          </a:p>
          <a:p>
            <a:pPr marL="342900" lvl="0" indent="-342900" algn="ctr" rtl="0">
              <a:spcBef>
                <a:spcPts val="0"/>
              </a:spcBef>
              <a:spcAft>
                <a:spcPts val="600"/>
              </a:spcAft>
              <a:buAutoNum type="arabicPeriod"/>
            </a:pPr>
            <a:endParaRPr lang="es-ES" b="1" dirty="0"/>
          </a:p>
          <a:p>
            <a:pPr lvl="0" algn="ctr" rtl="0">
              <a:spcBef>
                <a:spcPts val="0"/>
              </a:spcBef>
              <a:spcAft>
                <a:spcPts val="600"/>
              </a:spcAft>
            </a:pPr>
            <a:r>
              <a:rPr lang="es-ES" b="1" dirty="0"/>
              <a:t>3.Desinfección material personal</a:t>
            </a:r>
          </a:p>
          <a:p>
            <a:pPr marL="342900" lvl="0" indent="-342900" algn="ctr" rtl="0">
              <a:spcBef>
                <a:spcPts val="0"/>
              </a:spcBef>
              <a:spcAft>
                <a:spcPts val="600"/>
              </a:spcAft>
              <a:buAutoNum type="arabicPeriod"/>
            </a:pPr>
            <a:endParaRPr lang="es-ES" b="1" dirty="0"/>
          </a:p>
          <a:p>
            <a:pPr lvl="0" algn="ctr" rtl="0">
              <a:spcBef>
                <a:spcPts val="0"/>
              </a:spcBef>
              <a:spcAft>
                <a:spcPts val="600"/>
              </a:spcAft>
            </a:pPr>
            <a:r>
              <a:rPr lang="es-ES" b="1" dirty="0"/>
              <a:t>4. Lavar la ropa de entrenamiento a altas temperaturas</a:t>
            </a:r>
          </a:p>
        </p:txBody>
      </p:sp>
      <p:pic>
        <p:nvPicPr>
          <p:cNvPr id="25" name="Picture 4" descr="Medical Mask Svg Png Icon Free Download (#43407) - OnlineWebFonts.COM">
            <a:extLst>
              <a:ext uri="{FF2B5EF4-FFF2-40B4-BE49-F238E27FC236}">
                <a16:creationId xmlns:a16="http://schemas.microsoft.com/office/drawing/2014/main" id="{01BC384F-496C-438E-B1A5-6632A9C46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955" y="3951613"/>
            <a:ext cx="721006" cy="73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ands, healthy life, hygiene, hygienic, sanitary, wash hand ...">
            <a:extLst>
              <a:ext uri="{FF2B5EF4-FFF2-40B4-BE49-F238E27FC236}">
                <a16:creationId xmlns:a16="http://schemas.microsoft.com/office/drawing/2014/main" id="{737386EF-5A3C-45A4-8A01-4B20DE04F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809" y="3886851"/>
            <a:ext cx="905177" cy="90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con-60-grados – Climer Technology">
            <a:extLst>
              <a:ext uri="{FF2B5EF4-FFF2-40B4-BE49-F238E27FC236}">
                <a16:creationId xmlns:a16="http://schemas.microsoft.com/office/drawing/2014/main" id="{2888B9F2-AAD0-499F-BC67-C08C723EB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127" y="6077650"/>
            <a:ext cx="659027" cy="65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146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EDEB60C-DF3E-486D-93A7-E2C21B9E3F5B}"/>
              </a:ext>
            </a:extLst>
          </p:cNvPr>
          <p:cNvSpPr txBox="1"/>
          <p:nvPr/>
        </p:nvSpPr>
        <p:spPr>
          <a:xfrm>
            <a:off x="1524000" y="2558547"/>
            <a:ext cx="9144000" cy="1355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MUCHAS GRACIAS POR LA ATENCIÓN</a:t>
            </a:r>
          </a:p>
        </p:txBody>
      </p:sp>
      <p:pic>
        <p:nvPicPr>
          <p:cNvPr id="3" name="Picture 8" descr="CSD (@deportegob) | Twitter">
            <a:extLst>
              <a:ext uri="{FF2B5EF4-FFF2-40B4-BE49-F238E27FC236}">
                <a16:creationId xmlns:a16="http://schemas.microsoft.com/office/drawing/2014/main" id="{A3BFABFD-449A-4FE0-B767-82A25623EC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14" r="2" b="21880"/>
          <a:stretch/>
        </p:blipFill>
        <p:spPr bwMode="auto">
          <a:xfrm>
            <a:off x="0" y="115337"/>
            <a:ext cx="4475120" cy="2130473"/>
          </a:xfrm>
          <a:custGeom>
            <a:avLst/>
            <a:gdLst/>
            <a:ahLst/>
            <a:cxnLst/>
            <a:rect l="l" t="t" r="r" b="b"/>
            <a:pathLst>
              <a:path w="4475140" h="2130473">
                <a:moveTo>
                  <a:pt x="0" y="0"/>
                </a:moveTo>
                <a:lnTo>
                  <a:pt x="1074821" y="0"/>
                </a:lnTo>
                <a:lnTo>
                  <a:pt x="1074821" y="239"/>
                </a:lnTo>
                <a:lnTo>
                  <a:pt x="4475140" y="239"/>
                </a:lnTo>
                <a:lnTo>
                  <a:pt x="3488563" y="2130473"/>
                </a:lnTo>
                <a:lnTo>
                  <a:pt x="0" y="21304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0E8A1D22-C4E4-4F90-BAD1-4C3986D537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99" r="-2" b="8237"/>
          <a:stretch/>
        </p:blipFill>
        <p:spPr bwMode="auto">
          <a:xfrm>
            <a:off x="0" y="4682840"/>
            <a:ext cx="8563356" cy="2175160"/>
          </a:xfrm>
          <a:custGeom>
            <a:avLst/>
            <a:gdLst/>
            <a:ahLst/>
            <a:cxnLst/>
            <a:rect l="l" t="t" r="r" b="b"/>
            <a:pathLst>
              <a:path w="8563376" h="2175160">
                <a:moveTo>
                  <a:pt x="0" y="0"/>
                </a:moveTo>
                <a:lnTo>
                  <a:pt x="8563376" y="0"/>
                </a:lnTo>
                <a:lnTo>
                  <a:pt x="7555992" y="2175160"/>
                </a:lnTo>
                <a:lnTo>
                  <a:pt x="0" y="217516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16232FB2-7DA0-439C-A0A7-925F7F959B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26"/>
          <a:stretch/>
        </p:blipFill>
        <p:spPr bwMode="auto">
          <a:xfrm>
            <a:off x="7499627" y="398008"/>
            <a:ext cx="3888835" cy="153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OE Logo Vector (.EPS) Free Download">
            <a:extLst>
              <a:ext uri="{FF2B5EF4-FFF2-40B4-BE49-F238E27FC236}">
                <a16:creationId xmlns:a16="http://schemas.microsoft.com/office/drawing/2014/main" id="{7201CE1C-1FBB-4C92-A4EE-862CAFF6A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192" y="115337"/>
            <a:ext cx="1603493" cy="258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2703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9FD434EEEC06E46A8F6CA8EE8BEB47C" ma:contentTypeVersion="2" ma:contentTypeDescription="Создание документа." ma:contentTypeScope="" ma:versionID="471b52b047d2e6328ec85e5a5a5f946c">
  <xsd:schema xmlns:xsd="http://www.w3.org/2001/XMLSchema" xmlns:xs="http://www.w3.org/2001/XMLSchema" xmlns:p="http://schemas.microsoft.com/office/2006/metadata/properties" xmlns:ns3="c66820b2-97de-4837-8724-886c97f9144a" targetNamespace="http://schemas.microsoft.com/office/2006/metadata/properties" ma:root="true" ma:fieldsID="56bae659d1e0c3b76ff384fb862b8019" ns3:_="">
    <xsd:import namespace="c66820b2-97de-4837-8724-886c97f914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6820b2-97de-4837-8724-886c97f914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A5CC349-8D2C-4D68-B8CE-2EF6DD7058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6820b2-97de-4837-8724-886c97f914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4D84579-3A8B-4513-A0FA-450CDB0D28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A8D95D-6593-4228-82D5-E15269CE5CB9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c66820b2-97de-4837-8724-886c97f9144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392</Words>
  <Application>Microsoft Office PowerPoint</Application>
  <PresentationFormat>Panorámica</PresentationFormat>
  <Paragraphs>61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Arial Rounded MT Bold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Llopis Hernandez</dc:creator>
  <cp:lastModifiedBy>Llopis Hernandez</cp:lastModifiedBy>
  <cp:revision>1</cp:revision>
  <dcterms:created xsi:type="dcterms:W3CDTF">2020-06-07T13:41:40Z</dcterms:created>
  <dcterms:modified xsi:type="dcterms:W3CDTF">2020-06-07T14:04:06Z</dcterms:modified>
</cp:coreProperties>
</file>